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4" r:id="rId11"/>
    <p:sldId id="265" r:id="rId12"/>
    <p:sldId id="263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9" autoAdjust="0"/>
  </p:normalViewPr>
  <p:slideViewPr>
    <p:cSldViewPr>
      <p:cViewPr varScale="1">
        <p:scale>
          <a:sx n="78" d="100"/>
          <a:sy n="78" d="100"/>
        </p:scale>
        <p:origin x="-898" y="-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25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530" y="428604"/>
            <a:ext cx="4643470" cy="58579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г. Иваново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Administrator\My Documents\Документы сканер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27" y="285728"/>
            <a:ext cx="4268016" cy="5915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30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7809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Целевые ориентиры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>
                <a:solidFill>
                  <a:schemeClr val="bg1"/>
                </a:solidFill>
              </a:rPr>
              <a:t>этапе </a:t>
            </a:r>
            <a:r>
              <a:rPr lang="ru-RU" sz="2400" dirty="0" smtClean="0">
                <a:solidFill>
                  <a:schemeClr val="bg1"/>
                </a:solidFill>
              </a:rPr>
              <a:t>завершения дошкольного </a:t>
            </a:r>
            <a:r>
              <a:rPr lang="ru-RU" sz="2400" dirty="0">
                <a:solidFill>
                  <a:schemeClr val="bg1"/>
                </a:solidFill>
              </a:rPr>
              <a:t>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512" y="1124744"/>
            <a:ext cx="8915400" cy="540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cs typeface="Aharoni" pitchFamily="2" charset="-79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r>
              <a:rPr lang="ru-RU" sz="5600" dirty="0">
                <a:cs typeface="Aharoni" pitchFamily="2" charset="-79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r>
              <a:rPr lang="ru-RU" sz="5600" dirty="0">
                <a:cs typeface="Aharoni" pitchFamily="2" charset="-79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r>
              <a:rPr lang="ru-RU" sz="5600" dirty="0">
                <a:cs typeface="Aharoni" pitchFamily="2" charset="-79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r>
              <a:rPr lang="ru-RU" sz="5600" dirty="0">
                <a:cs typeface="Aharoni" pitchFamily="2" charset="-79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r>
              <a:rPr lang="ru-RU" sz="5600" dirty="0">
                <a:cs typeface="Aharoni" pitchFamily="2" charset="-79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r>
              <a:rPr lang="ru-RU" sz="5600" dirty="0">
                <a:cs typeface="Aharoni" pitchFamily="2" charset="-79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3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207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Взаимодействие педагогического коллектива с семьей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Материально-техническое обеспечение</a:t>
            </a:r>
            <a:endParaRPr lang="ru-RU" dirty="0"/>
          </a:p>
        </p:txBody>
      </p:sp>
      <p:pic>
        <p:nvPicPr>
          <p:cNvPr id="1026" name="Picture 2" descr="G:\фото доу\23 февраля 2014\IMGP025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22578" r="22604"/>
          <a:stretch/>
        </p:blipFill>
        <p:spPr bwMode="auto">
          <a:xfrm>
            <a:off x="284678" y="1052736"/>
            <a:ext cx="2339214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с фотика\DCIM\оформ ст\IMGP0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1623353"/>
            <a:ext cx="2394092" cy="179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с фотика\DCIM\косит и Маша\112_0408\IMGP0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93" y="1052736"/>
            <a:ext cx="2527829" cy="18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с фотика\DCIM\косит и Маша\112_0408\IMGP06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35" y="2844025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с фотика\DCIM\101_2204\IMGP030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0" b="9228"/>
          <a:stretch/>
        </p:blipFill>
        <p:spPr bwMode="auto">
          <a:xfrm>
            <a:off x="4769060" y="1412776"/>
            <a:ext cx="23762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с фотика\DCIM\1 июня 2014\IMGP067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4627" r="3105" b="25053"/>
          <a:stretch/>
        </p:blipFill>
        <p:spPr bwMode="auto">
          <a:xfrm>
            <a:off x="907429" y="3040960"/>
            <a:ext cx="2844138" cy="16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891097"/>
              </p:ext>
            </p:extLst>
          </p:nvPr>
        </p:nvGraphicFramePr>
        <p:xfrm>
          <a:off x="488504" y="908720"/>
          <a:ext cx="8856984" cy="5526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306"/>
                <a:gridCol w="8175678"/>
              </a:tblGrid>
              <a:tr h="192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ЦЕЛЕВОЙ РАЗДЕЛ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Пояснительная записка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75260" algn="l"/>
                        </a:tabLst>
                      </a:pPr>
                      <a:r>
                        <a:rPr lang="ru-RU" sz="1400" dirty="0">
                          <a:effectLst/>
                        </a:rPr>
                        <a:t>1.1.2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Цели и задачи реализации программы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1.1.3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Принципы и подходы к формированию программы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3854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Целевые ориентиры как результат возможных достижений освоения воспитанниками программы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1.2.1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Промежуточные (по каждой возрастной группе) и итоговые результаты освоения программы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СОДЕРЖАТЕЛЬНЫЙ РАЗДЕЛ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2280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Особенности реализации принципов построения воспитательно-образовательной работы  с детьми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воспитательно - образовательной работы по образовательным областям: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2.2.1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социально </a:t>
                      </a:r>
                      <a:r>
                        <a:rPr lang="ru-RU" sz="1400" dirty="0" smtClean="0">
                          <a:effectLst/>
                        </a:rPr>
                        <a:t>– коммуникативное</a:t>
                      </a:r>
                      <a:r>
                        <a:rPr lang="ru-RU" sz="1400" baseline="0" dirty="0" smtClean="0">
                          <a:effectLst/>
                        </a:rPr>
                        <a:t>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2.2.2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 smtClean="0">
                          <a:effectLst/>
                        </a:rPr>
                        <a:t>Познавательное</a:t>
                      </a:r>
                      <a:r>
                        <a:rPr lang="ru-RU" sz="1400" baseline="0" dirty="0" smtClean="0">
                          <a:effectLst/>
                        </a:rPr>
                        <a:t>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2.2.3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 smtClean="0">
                          <a:effectLst/>
                        </a:rPr>
                        <a:t>Речевое</a:t>
                      </a:r>
                      <a:r>
                        <a:rPr lang="ru-RU" sz="1400" baseline="0" dirty="0" smtClean="0">
                          <a:effectLst/>
                        </a:rPr>
                        <a:t>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2.2.4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художественно – </a:t>
                      </a:r>
                      <a:r>
                        <a:rPr lang="ru-RU" sz="1400" dirty="0" smtClean="0">
                          <a:effectLst/>
                        </a:rPr>
                        <a:t>эстетическое</a:t>
                      </a:r>
                      <a:r>
                        <a:rPr lang="ru-RU" sz="1400" baseline="0" dirty="0" smtClean="0">
                          <a:effectLst/>
                        </a:rPr>
                        <a:t>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2.2.5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 smtClean="0">
                          <a:effectLst/>
                        </a:rPr>
                        <a:t>Физическое</a:t>
                      </a:r>
                      <a:r>
                        <a:rPr lang="ru-RU" sz="1400" baseline="0" dirty="0" smtClean="0">
                          <a:effectLst/>
                        </a:rPr>
                        <a:t> развитие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Описание основных форм совместной деятельности взрослых и детей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Взаимодействие с семьями воспитанников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Часть, формируемая участниками образовательного процесса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ОРГАНИЗАЦИОННЫЙ РАЗДЕЛ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Примерный режим дня для групп общеразвивающей направленности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Материально-техническое обеспечение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Методическое обеспечение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1927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предметно – развивающей среды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  <a:tr h="438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indent="98425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СОДЕРЖАНИЕ КОРРЕКЦИОННОЙ РАБОТЫ И/ИЛИ ИНКЛЮЗИВНОГО ОБРАЗОВАНИЯ             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278" marR="652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9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4726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b="1" i="1" dirty="0"/>
              <a:t>Цель </a:t>
            </a:r>
            <a:r>
              <a:rPr lang="ru-RU" sz="1200" b="1" i="1" dirty="0" smtClean="0"/>
              <a:t>:</a:t>
            </a:r>
          </a:p>
          <a:p>
            <a:pPr marL="0" indent="0" algn="ctr">
              <a:buNone/>
            </a:pPr>
            <a:r>
              <a:rPr lang="ru-RU" sz="1200" b="1" i="1" dirty="0" smtClean="0"/>
              <a:t>обеспечение </a:t>
            </a:r>
            <a:r>
              <a:rPr lang="ru-RU" sz="1200" b="1" i="1" dirty="0"/>
              <a:t>выполнения требований ФГОС ДО.</a:t>
            </a:r>
          </a:p>
          <a:p>
            <a:pPr marL="0" indent="0">
              <a:buNone/>
            </a:pPr>
            <a:r>
              <a:rPr lang="ru-RU" sz="1200" b="1" dirty="0" smtClean="0"/>
              <a:t>Задачи </a:t>
            </a:r>
            <a:r>
              <a:rPr lang="ru-RU" sz="1200" b="1" dirty="0"/>
              <a:t>реализации Программы</a:t>
            </a:r>
            <a:r>
              <a:rPr lang="ru-RU" sz="1200" dirty="0"/>
              <a:t>:</a:t>
            </a:r>
          </a:p>
          <a:p>
            <a:pPr marL="0" indent="0">
              <a:buNone/>
            </a:pPr>
            <a:r>
              <a:rPr lang="ru-RU" sz="1200" dirty="0"/>
              <a:t>● 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0" indent="0">
              <a:buNone/>
            </a:pPr>
            <a:r>
              <a:rPr lang="ru-RU" sz="1200" dirty="0"/>
              <a:t>● 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marL="0" indent="0">
              <a:buNone/>
            </a:pPr>
            <a:r>
              <a:rPr lang="ru-RU" sz="1200" dirty="0"/>
              <a:t>● 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marL="0" indent="0">
              <a:buNone/>
            </a:pPr>
            <a:r>
              <a:rPr lang="ru-RU" sz="1200" dirty="0"/>
              <a:t>● создание благоприятных условий развития детей в соответствии с их возрастными и индивидуальными особенностями и склонностями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marL="0" indent="0">
              <a:buNone/>
            </a:pPr>
            <a:r>
              <a:rPr lang="ru-RU" sz="1200" dirty="0"/>
              <a:t>● 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marL="0" indent="0">
              <a:buNone/>
            </a:pPr>
            <a:r>
              <a:rPr lang="ru-RU" sz="1200" dirty="0"/>
              <a:t>● формирование общей культуры личности воспитанников,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marL="0" indent="0">
              <a:buNone/>
            </a:pPr>
            <a:r>
              <a:rPr lang="ru-RU" sz="1200" dirty="0"/>
              <a:t>● обеспечение вариативности и разнообразия содержания образовательных программ и организационных форм уровня дошкольного образования, возможности формирования образовательных программ различной направленности с учётом образовательных потребностей и способностей воспитанников;</a:t>
            </a:r>
          </a:p>
          <a:p>
            <a:pPr marL="0" indent="0">
              <a:buNone/>
            </a:pPr>
            <a:r>
              <a:rPr lang="ru-RU" sz="1200" dirty="0"/>
              <a:t>● формирование социокультурной среды, соответствующей возрастным, индивидуальным, психологическим  и физиологическим особенностям детей;</a:t>
            </a:r>
          </a:p>
          <a:p>
            <a:pPr marL="0" indent="0">
              <a:buNone/>
            </a:pPr>
            <a:r>
              <a:rPr lang="ru-RU" sz="1200" dirty="0"/>
              <a:t>● обеспечение психолого-педагогической поддержки семьи и повышения компетентности родителей в вопросах развития и образования, охраны и укрепления здоровья детей;</a:t>
            </a:r>
          </a:p>
          <a:p>
            <a:pPr marL="0" indent="0">
              <a:buNone/>
            </a:pPr>
            <a:r>
              <a:rPr lang="ru-RU" sz="1200" dirty="0"/>
              <a:t>● 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914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Социально – коммуникативное развитие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496" y="1196752"/>
            <a:ext cx="3881636" cy="518457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400" dirty="0" smtClean="0"/>
              <a:t>усвоение </a:t>
            </a:r>
            <a:r>
              <a:rPr lang="ru-RU" sz="1400" dirty="0"/>
              <a:t>норм и ценностей, принятых в обществе, включая моральные и нравственные ценности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развитие общения и взаимодействия ребенка со взрослыми и сверстниками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становление самостоятельности, целенаправленности и саморегуляции собственных действий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развитие социального и эмоционального интеллекта, эмоциональной отзывчивости, сопереживания, </a:t>
            </a:r>
            <a:endParaRPr lang="ru-RU" sz="1400" dirty="0" smtClean="0"/>
          </a:p>
          <a:p>
            <a:r>
              <a:rPr lang="ru-RU" sz="1400" dirty="0" smtClean="0"/>
              <a:t>формирование </a:t>
            </a:r>
            <a:r>
              <a:rPr lang="ru-RU" sz="1400" dirty="0"/>
              <a:t>готовности к совместной деятельности со сверстниками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формирование уважительного отношения и чувства принадлежности к своей семье и к сообществу детей и взрослых в Организации; </a:t>
            </a:r>
            <a:endParaRPr lang="ru-RU" sz="1400" dirty="0" smtClean="0"/>
          </a:p>
          <a:p>
            <a:r>
              <a:rPr lang="ru-RU" sz="1400" dirty="0" smtClean="0"/>
              <a:t>формирование </a:t>
            </a:r>
            <a:r>
              <a:rPr lang="ru-RU" sz="1400" dirty="0"/>
              <a:t>позитивных установок к различным видам труда и творчества; </a:t>
            </a:r>
            <a:endParaRPr lang="ru-RU" sz="1400" dirty="0" smtClean="0"/>
          </a:p>
          <a:p>
            <a:r>
              <a:rPr lang="ru-RU" sz="1400" dirty="0" smtClean="0"/>
              <a:t>формирование </a:t>
            </a:r>
            <a:r>
              <a:rPr lang="ru-RU" sz="1400" dirty="0"/>
              <a:t>основ безопасного поведения в быту, социуме, природе.</a:t>
            </a:r>
          </a:p>
        </p:txBody>
      </p:sp>
      <p:pic>
        <p:nvPicPr>
          <p:cNvPr id="5122" name="Picture 2" descr="C:\Documents and Settings\Administrator\Desktop\фото и ооп\SAM_1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48" y="908720"/>
            <a:ext cx="1905014" cy="142876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Desktop\фото и ооп\IMG_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224" y="907301"/>
            <a:ext cx="2135913" cy="1423942"/>
          </a:xfrm>
          <a:prstGeom prst="rect">
            <a:avLst/>
          </a:prstGeom>
          <a:noFill/>
        </p:spPr>
      </p:pic>
      <p:pic>
        <p:nvPicPr>
          <p:cNvPr id="2050" name="Picture 2" descr="G:\фото разное\getImage (2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66" y="2301227"/>
            <a:ext cx="2307718" cy="15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с фотика\DCIM\1 июня 2014\IMGP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3837159"/>
            <a:ext cx="1903760" cy="14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 фотика\DCIM\кормушки\IMGP03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15" y="3837159"/>
            <a:ext cx="2143787" cy="16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536" y="260649"/>
            <a:ext cx="8420100" cy="50405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Познавательное развитие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488" y="836712"/>
            <a:ext cx="4896544" cy="49685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развитие </a:t>
            </a:r>
            <a:r>
              <a:rPr lang="ru-RU" sz="1400" dirty="0">
                <a:solidFill>
                  <a:schemeClr val="tx1"/>
                </a:solidFill>
              </a:rPr>
              <a:t>интересов детей, любознательности и познавательной мотивации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формирование познавательных действий, становление сознания;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развитие </a:t>
            </a:r>
            <a:r>
              <a:rPr lang="ru-RU" sz="1400" dirty="0">
                <a:solidFill>
                  <a:schemeClr val="tx1"/>
                </a:solidFill>
              </a:rPr>
              <a:t>воображения и творческой активности;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400" dirty="0">
                <a:solidFill>
                  <a:schemeClr val="tx1"/>
                </a:solidFill>
              </a:rPr>
              <a:t>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о </a:t>
            </a:r>
            <a:r>
              <a:rPr lang="ru-RU" sz="1400" dirty="0">
                <a:solidFill>
                  <a:schemeClr val="tx1"/>
                </a:solidFill>
              </a:rPr>
              <a:t>малой родине и Отечестве,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представлений </a:t>
            </a:r>
            <a:r>
              <a:rPr lang="ru-RU" sz="1400" dirty="0">
                <a:solidFill>
                  <a:schemeClr val="tx1"/>
                </a:solidFill>
              </a:rPr>
              <a:t>о социокультурных ценностях нашего народа,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об </a:t>
            </a:r>
            <a:r>
              <a:rPr lang="ru-RU" sz="1400" dirty="0">
                <a:solidFill>
                  <a:schemeClr val="tx1"/>
                </a:solidFill>
              </a:rPr>
              <a:t>отечественных традициях и праздниках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 планете Земля как общем доме людей, об особенностях ее природы, многообразии стран и народов мира</a:t>
            </a:r>
          </a:p>
        </p:txBody>
      </p:sp>
      <p:pic>
        <p:nvPicPr>
          <p:cNvPr id="3074" name="Picture 2" descr="C:\Documents and Settings\Administrator\Desktop\фото и ооп\SAM_1354.JPG"/>
          <p:cNvPicPr>
            <a:picLocks noChangeAspect="1" noChangeArrowheads="1"/>
          </p:cNvPicPr>
          <p:nvPr/>
        </p:nvPicPr>
        <p:blipFill>
          <a:blip r:embed="rId2" cstate="print"/>
          <a:srcRect l="14409" t="31842" r="15451"/>
          <a:stretch>
            <a:fillRect/>
          </a:stretch>
        </p:blipFill>
        <p:spPr bwMode="auto">
          <a:xfrm>
            <a:off x="5453066" y="928670"/>
            <a:ext cx="2450480" cy="17859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Desktop\фото и ооп\IMGP4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190" y="2643182"/>
            <a:ext cx="1357282" cy="1809709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Desktop\фото и ооп\IMGP3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0454" y="2428868"/>
            <a:ext cx="2190765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7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Речевое развитие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04" y="1484784"/>
            <a:ext cx="4673724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/>
              <a:t>владение речью как средством общения и культуры; </a:t>
            </a:r>
            <a:endParaRPr lang="ru-RU" dirty="0" smtClean="0"/>
          </a:p>
          <a:p>
            <a:r>
              <a:rPr lang="ru-RU" dirty="0" smtClean="0"/>
              <a:t>обогащение </a:t>
            </a:r>
            <a:r>
              <a:rPr lang="ru-RU" dirty="0"/>
              <a:t>активного словаря;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связной, грамматически правильной диалогической и монологической речи;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речевого творчества;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звуковой и интонационной культуры речи, фонематического слуха; </a:t>
            </a:r>
            <a:endParaRPr lang="ru-RU" dirty="0" smtClean="0"/>
          </a:p>
          <a:p>
            <a:r>
              <a:rPr lang="ru-RU" dirty="0" smtClean="0"/>
              <a:t>знакомство </a:t>
            </a:r>
            <a:r>
              <a:rPr lang="ru-RU" dirty="0"/>
              <a:t>с книжной культурой, детской литературой, понимание на слух текстов различных жанров детской литературы;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звуковой аналитико-синтетической активности как предпосылки обучения грамоте.</a:t>
            </a:r>
          </a:p>
          <a:p>
            <a:endParaRPr lang="ru-RU" dirty="0"/>
          </a:p>
        </p:txBody>
      </p:sp>
      <p:pic>
        <p:nvPicPr>
          <p:cNvPr id="1026" name="Picture 2" descr="G:\фото доу\моя группа 2012\IMG_1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5001" y="1256760"/>
            <a:ext cx="2088235" cy="13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Художественно – эстетическое развитие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88" y="836712"/>
            <a:ext cx="4529708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/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  <a:endParaRPr lang="ru-RU" dirty="0" smtClean="0"/>
          </a:p>
          <a:p>
            <a:r>
              <a:rPr lang="ru-RU" dirty="0" smtClean="0"/>
              <a:t>становление </a:t>
            </a:r>
            <a:r>
              <a:rPr lang="ru-RU" dirty="0"/>
              <a:t>эстетического отношения к окружающему миру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формирование элементарных представлений о видах искусства; </a:t>
            </a:r>
            <a:endParaRPr lang="ru-RU" dirty="0" smtClean="0"/>
          </a:p>
          <a:p>
            <a:r>
              <a:rPr lang="ru-RU" dirty="0" smtClean="0"/>
              <a:t>восприятие </a:t>
            </a:r>
            <a:r>
              <a:rPr lang="ru-RU" dirty="0"/>
              <a:t>музыки, художественной литературы, фольклора; </a:t>
            </a:r>
            <a:endParaRPr lang="ru-RU" dirty="0" smtClean="0"/>
          </a:p>
          <a:p>
            <a:r>
              <a:rPr lang="ru-RU" dirty="0" smtClean="0"/>
              <a:t>стимулирование </a:t>
            </a:r>
            <a:r>
              <a:rPr lang="ru-RU" dirty="0"/>
              <a:t>сопереживания персонажам художественных произведений; </a:t>
            </a:r>
            <a:endParaRPr lang="ru-RU" dirty="0" smtClean="0"/>
          </a:p>
          <a:p>
            <a:r>
              <a:rPr lang="ru-RU" dirty="0" smtClean="0"/>
              <a:t>реализацию </a:t>
            </a:r>
            <a:r>
              <a:rPr lang="ru-RU" dirty="0"/>
              <a:t>самостоятельной творческой деятельности детей (изобразительной, конструктивно-модельной, музыкальной и др.).</a:t>
            </a:r>
          </a:p>
          <a:p>
            <a:endParaRPr lang="ru-RU" dirty="0"/>
          </a:p>
        </p:txBody>
      </p:sp>
      <p:pic>
        <p:nvPicPr>
          <p:cNvPr id="3074" name="Picture 2" descr="G:\фото доу\новый год 2014\DSC031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0"/>
          <a:stretch/>
        </p:blipFill>
        <p:spPr bwMode="auto">
          <a:xfrm>
            <a:off x="4953000" y="764704"/>
            <a:ext cx="3160469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istrator\Desktop\фото и ооп\IMGP3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98" y="2500306"/>
            <a:ext cx="2667000" cy="200025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Desktop\фото и ооп\IMGP3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4" y="4357694"/>
            <a:ext cx="2571768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6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Физическое развитие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04" y="980728"/>
            <a:ext cx="4529708" cy="5400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/>
              <a:t>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</a:t>
            </a:r>
            <a:endParaRPr lang="ru-RU" sz="1400" dirty="0" smtClean="0"/>
          </a:p>
          <a:p>
            <a:r>
              <a:rPr lang="ru-RU" sz="1400" dirty="0" smtClean="0"/>
              <a:t>способствующих </a:t>
            </a:r>
            <a:r>
              <a:rPr lang="ru-RU" sz="1400" dirty="0"/>
              <a:t>правильному формированию опорно-двигательной системы организма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развитию равновесия, координации движения, крупной и мелкой моторики обеих рук, </a:t>
            </a:r>
            <a:endParaRPr lang="ru-RU" sz="1400" dirty="0" smtClean="0"/>
          </a:p>
          <a:p>
            <a:r>
              <a:rPr lang="ru-RU" sz="1400" dirty="0" smtClean="0"/>
              <a:t>правильным</a:t>
            </a:r>
            <a:r>
              <a:rPr lang="ru-RU" sz="1400" dirty="0"/>
              <a:t>, не наносящем ущерба организму выполнением основных движений (ходьба, бег, мягкие прыжки, повороты в обе стороны</a:t>
            </a:r>
            <a:r>
              <a:rPr lang="ru-RU" sz="1400" dirty="0" smtClean="0"/>
              <a:t>),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формирование начальных представлений о некоторых видах спорта, овладение подвижными играми с правилами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становление целенаправленности и саморегуляции в двигательной сфере; </a:t>
            </a:r>
            <a:endParaRPr lang="ru-RU" sz="1400" dirty="0" smtClean="0"/>
          </a:p>
          <a:p>
            <a:r>
              <a:rPr lang="ru-RU" sz="1400" dirty="0" smtClean="0"/>
              <a:t>становление </a:t>
            </a:r>
            <a:r>
              <a:rPr lang="ru-RU" sz="1400" dirty="0"/>
              <a:t>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endParaRPr lang="ru-RU" sz="1100" dirty="0"/>
          </a:p>
        </p:txBody>
      </p:sp>
      <p:pic>
        <p:nvPicPr>
          <p:cNvPr id="2050" name="Picture 2" descr="G:\фото доу\23 февраля 2014\IMGP02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9"/>
          <a:stretch/>
        </p:blipFill>
        <p:spPr bwMode="auto">
          <a:xfrm>
            <a:off x="5292361" y="1196752"/>
            <a:ext cx="230546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доу\подготовит 2013\SAM_04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3"/>
          <a:stretch/>
        </p:blipFill>
        <p:spPr bwMode="auto">
          <a:xfrm>
            <a:off x="5810256" y="2786058"/>
            <a:ext cx="3194526" cy="19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istrator\Desktop\фото и ооп\Олимпиада 2014\P1050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950" y="4214818"/>
            <a:ext cx="2786082" cy="2089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7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7809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Целевые ориентиры образования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младенческом и </a:t>
            </a:r>
            <a:r>
              <a:rPr lang="ru-RU" sz="2400" dirty="0">
                <a:solidFill>
                  <a:schemeClr val="bg1"/>
                </a:solidFill>
              </a:rPr>
              <a:t>раннем возрасте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8504" y="1196752"/>
            <a:ext cx="8856984" cy="525658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r>
              <a:rPr lang="ru-RU" dirty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r>
              <a:rPr lang="ru-RU" dirty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r>
              <a:rPr lang="ru-RU" dirty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r>
              <a:rPr lang="ru-RU" dirty="0"/>
              <a:t>проявляет интерес к сверстникам; наблюдает за их действиями и подражает им;</a:t>
            </a:r>
          </a:p>
          <a:p>
            <a:r>
              <a:rPr lang="ru-RU" dirty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r>
              <a:rPr lang="ru-RU" dirty="0"/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1164</Words>
  <Application>Microsoft Office PowerPoint</Application>
  <PresentationFormat>Лист A4 (210x297 мм)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                                           г. Иваново </vt:lpstr>
      <vt:lpstr>содержание</vt:lpstr>
      <vt:lpstr>Цели и задачи</vt:lpstr>
      <vt:lpstr>Социально – коммуникативное развитие</vt:lpstr>
      <vt:lpstr>Познавательное развитие</vt:lpstr>
      <vt:lpstr>Речевое развитие</vt:lpstr>
      <vt:lpstr>Художественно – эстетическое развитие</vt:lpstr>
      <vt:lpstr>Физическое развитие</vt:lpstr>
      <vt:lpstr>Целевые ориентиры образования  в младенческом и раннем возрасте</vt:lpstr>
      <vt:lpstr>Целевые ориентиры  на этапе завершения дошкольного образования</vt:lpstr>
      <vt:lpstr>Взаимодействие педагогического коллектива с семьей</vt:lpstr>
      <vt:lpstr>Материально-техническое обеспечение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Титультный лист</dc:title>
  <dc:creator>Сергей</dc:creator>
  <cp:lastModifiedBy>Сергей</cp:lastModifiedBy>
  <cp:revision>26</cp:revision>
  <dcterms:created xsi:type="dcterms:W3CDTF">2014-02-23T10:32:22Z</dcterms:created>
  <dcterms:modified xsi:type="dcterms:W3CDTF">2014-07-29T15:16:57Z</dcterms:modified>
</cp:coreProperties>
</file>